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22" d="100"/>
          <a:sy n="122" d="100"/>
        </p:scale>
        <p:origin x="90" y="23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8A28BA-6ED9-42E5-9014-3DDBFC406336}" type="datetimeFigureOut">
              <a:rPr lang="en-US" smtClean="0"/>
              <a:t>9/11/2025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A8ACA-F797-40EC-AF03-11EA83F199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24313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8A28BA-6ED9-42E5-9014-3DDBFC406336}" type="datetimeFigureOut">
              <a:rPr lang="en-US" smtClean="0"/>
              <a:t>9/11/2025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A8ACA-F797-40EC-AF03-11EA83F199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4854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8A28BA-6ED9-42E5-9014-3DDBFC406336}" type="datetimeFigureOut">
              <a:rPr lang="en-US" smtClean="0"/>
              <a:t>9/11/2025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A8ACA-F797-40EC-AF03-11EA83F199A7}" type="slidenum">
              <a:rPr lang="en-US" smtClean="0"/>
              <a:t>‹#›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79113261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8A28BA-6ED9-42E5-9014-3DDBFC406336}" type="datetimeFigureOut">
              <a:rPr lang="en-US" smtClean="0"/>
              <a:t>9/11/2025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A8ACA-F797-40EC-AF03-11EA83F199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901976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8A28BA-6ED9-42E5-9014-3DDBFC406336}" type="datetimeFigureOut">
              <a:rPr lang="en-US" smtClean="0"/>
              <a:t>9/11/2025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A8ACA-F797-40EC-AF03-11EA83F199A7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83015534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8A28BA-6ED9-42E5-9014-3DDBFC406336}" type="datetimeFigureOut">
              <a:rPr lang="en-US" smtClean="0"/>
              <a:t>9/11/2025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A8ACA-F797-40EC-AF03-11EA83F199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02655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8A28BA-6ED9-42E5-9014-3DDBFC406336}" type="datetimeFigureOut">
              <a:rPr lang="en-US" smtClean="0"/>
              <a:t>9/11/2025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A8ACA-F797-40EC-AF03-11EA83F199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766484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8A28BA-6ED9-42E5-9014-3DDBFC406336}" type="datetimeFigureOut">
              <a:rPr lang="en-US" smtClean="0"/>
              <a:t>9/11/2025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A8ACA-F797-40EC-AF03-11EA83F199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97348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8A28BA-6ED9-42E5-9014-3DDBFC406336}" type="datetimeFigureOut">
              <a:rPr lang="en-US" smtClean="0"/>
              <a:t>9/11/2025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A8ACA-F797-40EC-AF03-11EA83F199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77374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8A28BA-6ED9-42E5-9014-3DDBFC406336}" type="datetimeFigureOut">
              <a:rPr lang="en-US" smtClean="0"/>
              <a:t>9/11/2025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A8ACA-F797-40EC-AF03-11EA83F199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68136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8A28BA-6ED9-42E5-9014-3DDBFC406336}" type="datetimeFigureOut">
              <a:rPr lang="en-US" smtClean="0"/>
              <a:t>9/11/2025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A8ACA-F797-40EC-AF03-11EA83F199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104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8A28BA-6ED9-42E5-9014-3DDBFC406336}" type="datetimeFigureOut">
              <a:rPr lang="en-US" smtClean="0"/>
              <a:t>9/11/2025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A8ACA-F797-40EC-AF03-11EA83F199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45552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8A28BA-6ED9-42E5-9014-3DDBFC406336}" type="datetimeFigureOut">
              <a:rPr lang="en-US" smtClean="0"/>
              <a:t>9/11/2025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A8ACA-F797-40EC-AF03-11EA83F199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87847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8A28BA-6ED9-42E5-9014-3DDBFC406336}" type="datetimeFigureOut">
              <a:rPr lang="en-US" smtClean="0"/>
              <a:t>9/11/2025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A8ACA-F797-40EC-AF03-11EA83F199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18747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8A28BA-6ED9-42E5-9014-3DDBFC406336}" type="datetimeFigureOut">
              <a:rPr lang="en-US" smtClean="0"/>
              <a:t>9/11/2025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A8ACA-F797-40EC-AF03-11EA83F199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92210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8A28BA-6ED9-42E5-9014-3DDBFC406336}" type="datetimeFigureOut">
              <a:rPr lang="en-US" smtClean="0"/>
              <a:t>9/11/2025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A8ACA-F797-40EC-AF03-11EA83F199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58312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8A28BA-6ED9-42E5-9014-3DDBFC406336}" type="datetimeFigureOut">
              <a:rPr lang="en-US" smtClean="0"/>
              <a:t>9/11/2025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211A8ACA-F797-40EC-AF03-11EA83F199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15118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2D38ABD-AA12-4680-A3EA-D4358976C20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59684" y="2127738"/>
            <a:ext cx="7814319" cy="1923098"/>
          </a:xfrm>
        </p:spPr>
        <p:txBody>
          <a:bodyPr/>
          <a:lstStyle/>
          <a:p>
            <a:pPr algn="ctr">
              <a:lnSpc>
                <a:spcPct val="90000"/>
              </a:lnSpc>
              <a:spcAft>
                <a:spcPts val="800"/>
              </a:spcAft>
            </a:pPr>
            <a:r>
              <a:rPr lang="uk-UA" sz="20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НАЦІОНАЛЬНА АКАДЕМІЯ ВНУТРІШНІХ СПРАВ</a:t>
            </a:r>
            <a:r>
              <a:rPr lang="en-US" sz="20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en-US" sz="20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uk-UA" sz="20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НАВЧАЛЬНО-НАУКОВИЙ ІНСТИТУТ ПРАВА ТА ПСИХОЛОГІЇ</a:t>
            </a:r>
            <a:r>
              <a:rPr lang="en-US" sz="20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en-US" sz="20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uk-UA" sz="2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Кафедра ділової української та іноземних мов</a:t>
            </a:r>
            <a:r>
              <a:rPr lang="en-US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en-US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uk-UA" sz="2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en-US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US" sz="20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0335E3B3-6EEF-41CA-B487-9BE8985F6E0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06011" y="4158763"/>
            <a:ext cx="11285989" cy="2674070"/>
          </a:xfrm>
        </p:spPr>
        <p:txBody>
          <a:bodyPr>
            <a:normAutofit/>
          </a:bodyPr>
          <a:lstStyle/>
          <a:p>
            <a:r>
              <a:rPr lang="uk-UA" sz="2000" dirty="0">
                <a:solidFill>
                  <a:schemeClr val="tx1"/>
                </a:solidFill>
                <a:latin typeface="Georgia" panose="02040502050405020303" pitchFamily="18" charset="0"/>
              </a:rPr>
              <a:t>з</a:t>
            </a:r>
            <a:r>
              <a:rPr lang="uk-UA" sz="2000" dirty="0" smtClean="0">
                <a:solidFill>
                  <a:schemeClr val="tx1"/>
                </a:solidFill>
                <a:latin typeface="Georgia" panose="02040502050405020303" pitchFamily="18" charset="0"/>
              </a:rPr>
              <a:t>апрошує </a:t>
            </a:r>
            <a:r>
              <a:rPr lang="uk-UA" sz="2000" dirty="0">
                <a:solidFill>
                  <a:schemeClr val="tx1"/>
                </a:solidFill>
                <a:latin typeface="Georgia" panose="02040502050405020303" pitchFamily="18" charset="0"/>
              </a:rPr>
              <a:t>здобувачів до наукового гуртка </a:t>
            </a:r>
          </a:p>
          <a:p>
            <a:r>
              <a:rPr lang="uk-UA" sz="2400" b="1" dirty="0">
                <a:solidFill>
                  <a:schemeClr val="tx1"/>
                </a:solidFill>
                <a:latin typeface="Georgia" panose="02040502050405020303" pitchFamily="18" charset="0"/>
              </a:rPr>
              <a:t>«</a:t>
            </a:r>
            <a:r>
              <a:rPr lang="en-US" sz="2400" b="1" dirty="0" err="1">
                <a:solidFill>
                  <a:schemeClr val="tx1"/>
                </a:solidFill>
                <a:latin typeface="Georgia" panose="02040502050405020303" pitchFamily="18" charset="0"/>
              </a:rPr>
              <a:t>LawProLingua</a:t>
            </a:r>
            <a:r>
              <a:rPr lang="uk-UA" sz="2400" b="1" dirty="0">
                <a:solidFill>
                  <a:schemeClr val="tx1"/>
                </a:solidFill>
                <a:latin typeface="Georgia" panose="02040502050405020303" pitchFamily="18" charset="0"/>
              </a:rPr>
              <a:t>: професійна мова права»</a:t>
            </a:r>
          </a:p>
          <a:p>
            <a:endParaRPr lang="uk-UA" sz="2400" b="1" dirty="0"/>
          </a:p>
          <a:p>
            <a:endParaRPr lang="en-US" dirty="0"/>
          </a:p>
        </p:txBody>
      </p:sp>
      <p:pic>
        <p:nvPicPr>
          <p:cNvPr id="4" name="Рисунок 6">
            <a:extLst>
              <a:ext uri="{FF2B5EF4-FFF2-40B4-BE49-F238E27FC236}">
                <a16:creationId xmlns:a16="http://schemas.microsoft.com/office/drawing/2014/main" xmlns="" id="{94D68757-6279-4528-9ED2-66556AC863E3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8066" y="3640822"/>
            <a:ext cx="4458777" cy="2178032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xmlns="" id="{B29D79DE-DB10-43B4-AB26-9F7840923FA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41264" y="184557"/>
            <a:ext cx="2083367" cy="18288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84538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ECE0310-A0CF-4208-805D-33CC8CB0FE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Georgia" panose="02040502050405020303" pitchFamily="18" charset="0"/>
              </a:rPr>
              <a:t>Law Speaks English!</a:t>
            </a:r>
            <a:br>
              <a:rPr lang="en-US" dirty="0">
                <a:latin typeface="Georgia" panose="02040502050405020303" pitchFamily="18" charset="0"/>
              </a:rPr>
            </a:br>
            <a:endParaRPr lang="en-US" dirty="0">
              <a:latin typeface="Georgia" panose="02040502050405020303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58C0766C-FAD1-4273-B691-F9FFCF0286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3" y="2160589"/>
            <a:ext cx="9293143" cy="3880773"/>
          </a:xfrm>
        </p:spPr>
        <p:txBody>
          <a:bodyPr>
            <a:noAutofit/>
          </a:bodyPr>
          <a:lstStyle/>
          <a:p>
            <a:r>
              <a:rPr lang="uk-UA" sz="2400" b="1" dirty="0" smtClean="0">
                <a:latin typeface="Georgia" panose="02040502050405020303" pitchFamily="18" charset="0"/>
              </a:rPr>
              <a:t>МЕТА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uk-UA" sz="2400" dirty="0" smtClean="0">
                <a:solidFill>
                  <a:schemeClr val="tx1"/>
                </a:solidFill>
                <a:latin typeface="Georgia" panose="02040502050405020303" pitchFamily="18" charset="0"/>
                <a:cs typeface="Times New Roman" panose="02020603050405020304" pitchFamily="18" charset="0"/>
              </a:rPr>
              <a:t>Поглиблене </a:t>
            </a:r>
            <a:r>
              <a:rPr lang="uk-UA" sz="2400" dirty="0">
                <a:solidFill>
                  <a:schemeClr val="tx1"/>
                </a:solidFill>
                <a:latin typeface="Georgia" panose="02040502050405020303" pitchFamily="18" charset="0"/>
                <a:cs typeface="Times New Roman" panose="02020603050405020304" pitchFamily="18" charset="0"/>
              </a:rPr>
              <a:t>вивчення іноземної мови з акцентом на правничу лексику.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uk-UA" sz="2400" dirty="0">
                <a:solidFill>
                  <a:schemeClr val="tx1"/>
                </a:solidFill>
                <a:latin typeface="Georgia" panose="02040502050405020303" pitchFamily="18" charset="0"/>
                <a:cs typeface="Times New Roman" panose="02020603050405020304" pitchFamily="18" charset="0"/>
              </a:rPr>
              <a:t>Формування навичок роботи з міжнародними правовими документами.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uk-UA" sz="2400" dirty="0">
                <a:solidFill>
                  <a:schemeClr val="tx1"/>
                </a:solidFill>
                <a:latin typeface="Georgia" panose="02040502050405020303" pitchFamily="18" charset="0"/>
                <a:cs typeface="Times New Roman" panose="02020603050405020304" pitchFamily="18" charset="0"/>
              </a:rPr>
              <a:t>Розвиток комунікативної компетентності майбутніх юристів у міжнародному контексті.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sz="2400" dirty="0" err="1">
                <a:solidFill>
                  <a:schemeClr val="tx1"/>
                </a:solidFill>
                <a:latin typeface="Georgia" panose="02040502050405020303" pitchFamily="18" charset="0"/>
                <a:cs typeface="Times New Roman" panose="02020603050405020304" pitchFamily="18" charset="0"/>
              </a:rPr>
              <a:t>Формування</a:t>
            </a:r>
            <a:r>
              <a:rPr lang="ru-RU" sz="2400" dirty="0">
                <a:solidFill>
                  <a:schemeClr val="tx1"/>
                </a:solidFill>
                <a:latin typeface="Georgia" panose="02040502050405020303" pitchFamily="18" charset="0"/>
                <a:cs typeface="Times New Roman" panose="02020603050405020304" pitchFamily="18" charset="0"/>
              </a:rPr>
              <a:t> у </a:t>
            </a:r>
            <a:r>
              <a:rPr lang="ru-RU" sz="2400" dirty="0" err="1">
                <a:solidFill>
                  <a:schemeClr val="tx1"/>
                </a:solidFill>
                <a:latin typeface="Georgia" panose="02040502050405020303" pitchFamily="18" charset="0"/>
                <a:cs typeface="Times New Roman" panose="02020603050405020304" pitchFamily="18" charset="0"/>
              </a:rPr>
              <a:t>студентів</a:t>
            </a:r>
            <a:r>
              <a:rPr lang="ru-RU" sz="2400" dirty="0">
                <a:solidFill>
                  <a:schemeClr val="tx1"/>
                </a:solidFill>
                <a:latin typeface="Georgia" panose="02040502050405020303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Georgia" panose="02040502050405020303" pitchFamily="18" charset="0"/>
                <a:cs typeface="Times New Roman" panose="02020603050405020304" pitchFamily="18" charset="0"/>
              </a:rPr>
              <a:t>інтересу</a:t>
            </a:r>
            <a:r>
              <a:rPr lang="ru-RU" sz="2400" dirty="0">
                <a:solidFill>
                  <a:schemeClr val="tx1"/>
                </a:solidFill>
                <a:latin typeface="Georgia" panose="02040502050405020303" pitchFamily="18" charset="0"/>
                <a:cs typeface="Times New Roman" panose="02020603050405020304" pitchFamily="18" charset="0"/>
              </a:rPr>
              <a:t> й потреби до </a:t>
            </a:r>
            <a:r>
              <a:rPr lang="ru-RU" sz="2400" dirty="0" err="1">
                <a:solidFill>
                  <a:schemeClr val="tx1"/>
                </a:solidFill>
                <a:latin typeface="Georgia" panose="02040502050405020303" pitchFamily="18" charset="0"/>
                <a:cs typeface="Times New Roman" panose="02020603050405020304" pitchFamily="18" charset="0"/>
              </a:rPr>
              <a:t>наукової</a:t>
            </a:r>
            <a:r>
              <a:rPr lang="ru-RU" sz="2400" dirty="0">
                <a:solidFill>
                  <a:schemeClr val="tx1"/>
                </a:solidFill>
                <a:latin typeface="Georgia" panose="02040502050405020303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Georgia" panose="02040502050405020303" pitchFamily="18" charset="0"/>
                <a:cs typeface="Times New Roman" panose="02020603050405020304" pitchFamily="18" charset="0"/>
              </a:rPr>
              <a:t>творчості</a:t>
            </a:r>
            <a:r>
              <a:rPr lang="ru-RU" sz="2400" dirty="0">
                <a:solidFill>
                  <a:schemeClr val="tx1"/>
                </a:solidFill>
                <a:latin typeface="Georgia" panose="02040502050405020303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 smtClean="0">
                <a:solidFill>
                  <a:schemeClr val="tx1"/>
                </a:solidFill>
                <a:latin typeface="Georgia" panose="02040502050405020303" pitchFamily="18" charset="0"/>
                <a:cs typeface="Times New Roman" panose="02020603050405020304" pitchFamily="18" charset="0"/>
              </a:rPr>
              <a:t>отримання</a:t>
            </a:r>
            <a:r>
              <a:rPr lang="ru-RU" sz="2400" dirty="0" smtClean="0">
                <a:solidFill>
                  <a:schemeClr val="tx1"/>
                </a:solidFill>
                <a:latin typeface="Georgia" panose="02040502050405020303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Georgia" panose="02040502050405020303" pitchFamily="18" charset="0"/>
                <a:cs typeface="Times New Roman" panose="02020603050405020304" pitchFamily="18" charset="0"/>
              </a:rPr>
              <a:t>навичок</a:t>
            </a:r>
            <a:r>
              <a:rPr lang="ru-RU" sz="2400" dirty="0">
                <a:solidFill>
                  <a:schemeClr val="tx1"/>
                </a:solidFill>
                <a:latin typeface="Georgia" panose="02040502050405020303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Georgia" panose="02040502050405020303" pitchFamily="18" charset="0"/>
                <a:cs typeface="Times New Roman" panose="02020603050405020304" pitchFamily="18" charset="0"/>
              </a:rPr>
              <a:t>наукової</a:t>
            </a:r>
            <a:r>
              <a:rPr lang="ru-RU" sz="2400" dirty="0">
                <a:solidFill>
                  <a:schemeClr val="tx1"/>
                </a:solidFill>
                <a:latin typeface="Georgia" panose="02040502050405020303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Georgia" panose="02040502050405020303" pitchFamily="18" charset="0"/>
                <a:cs typeface="Times New Roman" panose="02020603050405020304" pitchFamily="18" charset="0"/>
              </a:rPr>
              <a:t>роботи</a:t>
            </a:r>
            <a:r>
              <a:rPr lang="ru-RU" sz="2400" dirty="0">
                <a:solidFill>
                  <a:schemeClr val="tx1"/>
                </a:solidFill>
                <a:latin typeface="Georgia" panose="02040502050405020303" pitchFamily="18" charset="0"/>
                <a:cs typeface="Times New Roman" panose="02020603050405020304" pitchFamily="18" charset="0"/>
              </a:rPr>
              <a:t>. </a:t>
            </a:r>
            <a:endParaRPr lang="en-US" sz="2400" dirty="0">
              <a:solidFill>
                <a:schemeClr val="tx1"/>
              </a:solidFill>
              <a:latin typeface="Georgia" panose="02040502050405020303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307936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EABE099-359F-4B3B-9B97-8D305A4288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Debate Club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CFF0F32E-33D0-47EC-B0C0-B8D41E180A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2160589"/>
            <a:ext cx="8818358" cy="3880773"/>
          </a:xfrm>
        </p:spPr>
        <p:txBody>
          <a:bodyPr>
            <a:normAutofit lnSpcReduction="10000"/>
          </a:bodyPr>
          <a:lstStyle/>
          <a:p>
            <a:r>
              <a:rPr lang="uk-UA" sz="2400" b="1" dirty="0" smtClean="0">
                <a:latin typeface="Georgia" panose="02040502050405020303" pitchFamily="18" charset="0"/>
              </a:rPr>
              <a:t>ЗАВДАННЯ</a:t>
            </a:r>
          </a:p>
          <a:p>
            <a:pPr algn="just">
              <a:buFont typeface="+mj-lt"/>
              <a:buAutoNum type="arabicPeriod"/>
            </a:pPr>
            <a:r>
              <a:rPr lang="uk-UA" sz="2400" b="1" dirty="0" smtClean="0">
                <a:latin typeface="Georgia" panose="02040502050405020303" pitchFamily="18" charset="0"/>
              </a:rPr>
              <a:t>Опанування </a:t>
            </a:r>
            <a:r>
              <a:rPr lang="uk-UA" sz="2400" b="1" dirty="0">
                <a:latin typeface="Georgia" panose="02040502050405020303" pitchFamily="18" charset="0"/>
              </a:rPr>
              <a:t>юридичної термінології</a:t>
            </a:r>
            <a:r>
              <a:rPr lang="uk-UA" sz="2400" dirty="0">
                <a:latin typeface="Georgia" panose="02040502050405020303" pitchFamily="18" charset="0"/>
              </a:rPr>
              <a:t> іноземною мовою (цивільне, кримінальне, міжнародне право).</a:t>
            </a:r>
          </a:p>
          <a:p>
            <a:pPr algn="just">
              <a:buFont typeface="+mj-lt"/>
              <a:buAutoNum type="arabicPeriod"/>
            </a:pPr>
            <a:r>
              <a:rPr lang="ru-RU" sz="2400" b="1" dirty="0" err="1">
                <a:latin typeface="Georgia" panose="02040502050405020303" pitchFamily="18" charset="0"/>
              </a:rPr>
              <a:t>Формування</a:t>
            </a:r>
            <a:r>
              <a:rPr lang="ru-RU" sz="2400" b="1" dirty="0">
                <a:latin typeface="Georgia" panose="02040502050405020303" pitchFamily="18" charset="0"/>
              </a:rPr>
              <a:t> у </a:t>
            </a:r>
            <a:r>
              <a:rPr lang="ru-RU" sz="2400" b="1" dirty="0" err="1">
                <a:latin typeface="Georgia" panose="02040502050405020303" pitchFamily="18" charset="0"/>
              </a:rPr>
              <a:t>студентів</a:t>
            </a:r>
            <a:r>
              <a:rPr lang="ru-RU" sz="2400" b="1" dirty="0">
                <a:latin typeface="Georgia" panose="02040502050405020303" pitchFamily="18" charset="0"/>
              </a:rPr>
              <a:t> </a:t>
            </a:r>
            <a:r>
              <a:rPr lang="ru-RU" sz="2400" b="1" dirty="0" err="1">
                <a:latin typeface="Georgia" panose="02040502050405020303" pitchFamily="18" charset="0"/>
              </a:rPr>
              <a:t>інтересу</a:t>
            </a:r>
            <a:r>
              <a:rPr lang="ru-RU" sz="2400" b="1" dirty="0">
                <a:latin typeface="Georgia" panose="02040502050405020303" pitchFamily="18" charset="0"/>
              </a:rPr>
              <a:t> </a:t>
            </a:r>
            <a:r>
              <a:rPr lang="ru-RU" sz="2400" dirty="0">
                <a:latin typeface="Georgia" panose="02040502050405020303" pitchFamily="18" charset="0"/>
              </a:rPr>
              <a:t>до </a:t>
            </a:r>
            <a:r>
              <a:rPr lang="ru-RU" sz="2400" dirty="0" err="1">
                <a:latin typeface="Georgia" panose="02040502050405020303" pitchFamily="18" charset="0"/>
              </a:rPr>
              <a:t>наукової</a:t>
            </a:r>
            <a:r>
              <a:rPr lang="ru-RU" sz="2400" dirty="0">
                <a:latin typeface="Georgia" panose="02040502050405020303" pitchFamily="18" charset="0"/>
              </a:rPr>
              <a:t> </a:t>
            </a:r>
            <a:r>
              <a:rPr lang="ru-RU" sz="2400" dirty="0" err="1">
                <a:latin typeface="Georgia" panose="02040502050405020303" pitchFamily="18" charset="0"/>
              </a:rPr>
              <a:t>творчості</a:t>
            </a:r>
            <a:r>
              <a:rPr lang="uk-UA" sz="2400" dirty="0">
                <a:latin typeface="Georgia" panose="02040502050405020303" pitchFamily="18" charset="0"/>
              </a:rPr>
              <a:t>.</a:t>
            </a:r>
          </a:p>
          <a:p>
            <a:pPr algn="just">
              <a:buFont typeface="+mj-lt"/>
              <a:buAutoNum type="arabicPeriod"/>
            </a:pPr>
            <a:r>
              <a:rPr lang="uk-UA" sz="2400" b="1" dirty="0">
                <a:latin typeface="Georgia" panose="02040502050405020303" pitchFamily="18" charset="0"/>
              </a:rPr>
              <a:t>Переклад юридичних документів</a:t>
            </a:r>
            <a:r>
              <a:rPr lang="uk-UA" sz="2400" dirty="0">
                <a:latin typeface="Georgia" panose="02040502050405020303" pitchFamily="18" charset="0"/>
              </a:rPr>
              <a:t> з іноземної мови та на неї.</a:t>
            </a:r>
          </a:p>
          <a:p>
            <a:pPr algn="just">
              <a:buFont typeface="+mj-lt"/>
              <a:buAutoNum type="arabicPeriod"/>
            </a:pPr>
            <a:r>
              <a:rPr lang="uk-UA" sz="2400" b="1" dirty="0">
                <a:latin typeface="Georgia" panose="02040502050405020303" pitchFamily="18" charset="0"/>
              </a:rPr>
              <a:t>Підготовка наукових доповідей</a:t>
            </a:r>
            <a:r>
              <a:rPr lang="uk-UA" sz="2400" dirty="0">
                <a:latin typeface="Georgia" panose="02040502050405020303" pitchFamily="18" charset="0"/>
              </a:rPr>
              <a:t> для участі у конференціях.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16242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1B7372B-52EB-4FC5-8F6B-25ADFECB56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latin typeface="Georgia" panose="02040502050405020303" pitchFamily="18" charset="0"/>
                <a:cs typeface="Times New Roman" panose="02020603050405020304" pitchFamily="18" charset="0"/>
              </a:rPr>
              <a:t>Legal English</a:t>
            </a:r>
            <a:r>
              <a:rPr lang="uk-UA" dirty="0">
                <a:latin typeface="Georgia" panose="02040502050405020303" pitchFamily="18" charset="0"/>
                <a:cs typeface="Times New Roman" panose="02020603050405020304" pitchFamily="18" charset="0"/>
              </a:rPr>
              <a:t>: клуб юристів.</a:t>
            </a:r>
            <a:endParaRPr lang="en-US" dirty="0">
              <a:latin typeface="Georgia" panose="02040502050405020303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8D2EF89F-CF6F-4EC3-80C3-8A344F13D5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2160589"/>
            <a:ext cx="9451404" cy="3880773"/>
          </a:xfrm>
        </p:spPr>
        <p:txBody>
          <a:bodyPr/>
          <a:lstStyle/>
          <a:p>
            <a:r>
              <a:rPr lang="uk-UA" sz="2400" b="1" dirty="0" smtClean="0">
                <a:latin typeface="Georgia" panose="02040502050405020303" pitchFamily="18" charset="0"/>
              </a:rPr>
              <a:t>Т</a:t>
            </a:r>
            <a:r>
              <a:rPr lang="ru-RU" sz="2400" b="1" dirty="0" smtClean="0">
                <a:latin typeface="Georgia" panose="02040502050405020303" pitchFamily="18" charset="0"/>
              </a:rPr>
              <a:t>ЕМАТИКА ЗАНЯТЬ:</a:t>
            </a:r>
            <a:endParaRPr lang="ru-RU" sz="2400" b="1" dirty="0">
              <a:latin typeface="Georgia" panose="02040502050405020303" pitchFamily="18" charset="0"/>
            </a:endParaRP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sz="2400" dirty="0" err="1">
                <a:latin typeface="Georgia" panose="02040502050405020303" pitchFamily="18" charset="0"/>
                <a:cs typeface="Times New Roman" panose="02020603050405020304" pitchFamily="18" charset="0"/>
              </a:rPr>
              <a:t>Міжнародні</a:t>
            </a:r>
            <a:r>
              <a:rPr lang="ru-RU" sz="2400" dirty="0">
                <a:latin typeface="Georgia" panose="02040502050405020303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Georgia" panose="02040502050405020303" pitchFamily="18" charset="0"/>
                <a:cs typeface="Times New Roman" panose="02020603050405020304" pitchFamily="18" charset="0"/>
              </a:rPr>
              <a:t>організації</a:t>
            </a:r>
            <a:r>
              <a:rPr lang="ru-RU" sz="2400" dirty="0">
                <a:latin typeface="Georgia" panose="02040502050405020303" pitchFamily="18" charset="0"/>
                <a:cs typeface="Times New Roman" panose="02020603050405020304" pitchFamily="18" charset="0"/>
              </a:rPr>
              <a:t> та </a:t>
            </a:r>
            <a:r>
              <a:rPr lang="ru-RU" sz="2400" dirty="0" err="1">
                <a:latin typeface="Georgia" panose="02040502050405020303" pitchFamily="18" charset="0"/>
                <a:cs typeface="Times New Roman" panose="02020603050405020304" pitchFamily="18" charset="0"/>
              </a:rPr>
              <a:t>їх</a:t>
            </a:r>
            <a:r>
              <a:rPr lang="ru-RU" sz="2400" dirty="0">
                <a:latin typeface="Georgia" panose="02040502050405020303" pitchFamily="18" charset="0"/>
                <a:cs typeface="Times New Roman" panose="02020603050405020304" pitchFamily="18" charset="0"/>
              </a:rPr>
              <a:t> роль у </a:t>
            </a:r>
            <a:r>
              <a:rPr lang="ru-RU" sz="2400" dirty="0" err="1">
                <a:latin typeface="Georgia" panose="02040502050405020303" pitchFamily="18" charset="0"/>
                <a:cs typeface="Times New Roman" panose="02020603050405020304" pitchFamily="18" charset="0"/>
              </a:rPr>
              <a:t>праві</a:t>
            </a:r>
            <a:r>
              <a:rPr lang="ru-RU" sz="2400" dirty="0">
                <a:latin typeface="Georgia" panose="02040502050405020303" pitchFamily="18" charset="0"/>
                <a:cs typeface="Times New Roman" panose="02020603050405020304" pitchFamily="18" charset="0"/>
              </a:rPr>
              <a:t> (ООН, ЄСПЛ, </a:t>
            </a:r>
            <a:r>
              <a:rPr lang="ru-RU" sz="2400" dirty="0" err="1">
                <a:latin typeface="Georgia" panose="02040502050405020303" pitchFamily="18" charset="0"/>
                <a:cs typeface="Times New Roman" panose="02020603050405020304" pitchFamily="18" charset="0"/>
              </a:rPr>
              <a:t>Міжнародний</a:t>
            </a:r>
            <a:r>
              <a:rPr lang="ru-RU" sz="2400" dirty="0">
                <a:latin typeface="Georgia" panose="02040502050405020303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Georgia" panose="02040502050405020303" pitchFamily="18" charset="0"/>
                <a:cs typeface="Times New Roman" panose="02020603050405020304" pitchFamily="18" charset="0"/>
              </a:rPr>
              <a:t>кримінальний</a:t>
            </a:r>
            <a:r>
              <a:rPr lang="ru-RU" sz="2400" dirty="0">
                <a:latin typeface="Georgia" panose="02040502050405020303" pitchFamily="18" charset="0"/>
                <a:cs typeface="Times New Roman" panose="02020603050405020304" pitchFamily="18" charset="0"/>
              </a:rPr>
              <a:t> суд).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sz="2400" dirty="0" err="1">
                <a:latin typeface="Georgia" panose="02040502050405020303" pitchFamily="18" charset="0"/>
                <a:cs typeface="Times New Roman" panose="02020603050405020304" pitchFamily="18" charset="0"/>
              </a:rPr>
              <a:t>Особливості</a:t>
            </a:r>
            <a:r>
              <a:rPr lang="ru-RU" sz="2400" dirty="0">
                <a:latin typeface="Georgia" panose="02040502050405020303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Georgia" panose="02040502050405020303" pitchFamily="18" charset="0"/>
                <a:cs typeface="Times New Roman" panose="02020603050405020304" pitchFamily="18" charset="0"/>
              </a:rPr>
              <a:t>укладання</a:t>
            </a:r>
            <a:r>
              <a:rPr lang="ru-RU" sz="2400" dirty="0">
                <a:latin typeface="Georgia" panose="02040502050405020303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Georgia" panose="02040502050405020303" pitchFamily="18" charset="0"/>
                <a:cs typeface="Times New Roman" panose="02020603050405020304" pitchFamily="18" charset="0"/>
              </a:rPr>
              <a:t>міжнародних</a:t>
            </a:r>
            <a:r>
              <a:rPr lang="ru-RU" sz="2400" dirty="0">
                <a:latin typeface="Georgia" panose="02040502050405020303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Georgia" panose="02040502050405020303" pitchFamily="18" charset="0"/>
                <a:cs typeface="Times New Roman" panose="02020603050405020304" pitchFamily="18" charset="0"/>
              </a:rPr>
              <a:t>договорів</a:t>
            </a:r>
            <a:r>
              <a:rPr lang="ru-RU" sz="2400" dirty="0">
                <a:latin typeface="Georgia" panose="02040502050405020303" pitchFamily="18" charset="0"/>
                <a:cs typeface="Times New Roman" panose="02020603050405020304" pitchFamily="18" charset="0"/>
              </a:rPr>
              <a:t>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sz="2400" dirty="0" err="1">
                <a:latin typeface="Georgia" panose="02040502050405020303" pitchFamily="18" charset="0"/>
                <a:cs typeface="Times New Roman" panose="02020603050405020304" pitchFamily="18" charset="0"/>
              </a:rPr>
              <a:t>Порівняння</a:t>
            </a:r>
            <a:r>
              <a:rPr lang="ru-RU" sz="2400" dirty="0">
                <a:latin typeface="Georgia" panose="02040502050405020303" pitchFamily="18" charset="0"/>
                <a:cs typeface="Times New Roman" panose="02020603050405020304" pitchFamily="18" charset="0"/>
              </a:rPr>
              <a:t> систем права.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sz="2400" dirty="0" err="1">
                <a:latin typeface="Georgia" panose="02040502050405020303" pitchFamily="18" charset="0"/>
                <a:cs typeface="Times New Roman" panose="02020603050405020304" pitchFamily="18" charset="0"/>
              </a:rPr>
              <a:t>Мова</a:t>
            </a:r>
            <a:r>
              <a:rPr lang="ru-RU" sz="2400" dirty="0">
                <a:latin typeface="Georgia" panose="02040502050405020303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Georgia" panose="02040502050405020303" pitchFamily="18" charset="0"/>
                <a:cs typeface="Times New Roman" panose="02020603050405020304" pitchFamily="18" charset="0"/>
              </a:rPr>
              <a:t>судових</a:t>
            </a:r>
            <a:r>
              <a:rPr lang="ru-RU" sz="2400" dirty="0">
                <a:latin typeface="Georgia" panose="02040502050405020303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Georgia" panose="02040502050405020303" pitchFamily="18" charset="0"/>
                <a:cs typeface="Times New Roman" panose="02020603050405020304" pitchFamily="18" charset="0"/>
              </a:rPr>
              <a:t>процесів</a:t>
            </a:r>
            <a:r>
              <a:rPr lang="ru-RU" sz="2400" dirty="0">
                <a:latin typeface="Georgia" panose="02040502050405020303" pitchFamily="18" charset="0"/>
                <a:cs typeface="Times New Roman" panose="02020603050405020304" pitchFamily="18" charset="0"/>
              </a:rPr>
              <a:t> та </a:t>
            </a:r>
            <a:r>
              <a:rPr lang="ru-RU" sz="2400" dirty="0" err="1">
                <a:latin typeface="Georgia" panose="02040502050405020303" pitchFamily="18" charset="0"/>
                <a:cs typeface="Times New Roman" panose="02020603050405020304" pitchFamily="18" charset="0"/>
              </a:rPr>
              <a:t>юридичних</a:t>
            </a:r>
            <a:r>
              <a:rPr lang="ru-RU" sz="2400" dirty="0">
                <a:latin typeface="Georgia" panose="02040502050405020303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Georgia" panose="02040502050405020303" pitchFamily="18" charset="0"/>
                <a:cs typeface="Times New Roman" panose="02020603050405020304" pitchFamily="18" charset="0"/>
              </a:rPr>
              <a:t>дебатів</a:t>
            </a:r>
            <a:r>
              <a:rPr lang="ru-RU" sz="2400" dirty="0">
                <a:latin typeface="Georgia" panose="02040502050405020303" pitchFamily="18" charset="0"/>
                <a:cs typeface="Times New Roman" panose="02020603050405020304" pitchFamily="18" charset="0"/>
              </a:rPr>
              <a:t>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sz="2400" dirty="0">
                <a:latin typeface="Georgia" panose="02040502050405020303" pitchFamily="18" charset="0"/>
                <a:cs typeface="Times New Roman" panose="02020603050405020304" pitchFamily="18" charset="0"/>
              </a:rPr>
              <a:t>Права </a:t>
            </a:r>
            <a:r>
              <a:rPr lang="ru-RU" sz="2400" dirty="0" err="1">
                <a:latin typeface="Georgia" panose="02040502050405020303" pitchFamily="18" charset="0"/>
                <a:cs typeface="Times New Roman" panose="02020603050405020304" pitchFamily="18" charset="0"/>
              </a:rPr>
              <a:t>людини</a:t>
            </a:r>
            <a:r>
              <a:rPr lang="ru-RU" sz="2400" dirty="0">
                <a:latin typeface="Georgia" panose="02040502050405020303" pitchFamily="18" charset="0"/>
                <a:cs typeface="Times New Roman" panose="02020603050405020304" pitchFamily="18" charset="0"/>
              </a:rPr>
              <a:t> в </a:t>
            </a:r>
            <a:r>
              <a:rPr lang="ru-RU" sz="2400" dirty="0" err="1">
                <a:latin typeface="Georgia" panose="02040502050405020303" pitchFamily="18" charset="0"/>
                <a:cs typeface="Times New Roman" panose="02020603050405020304" pitchFamily="18" charset="0"/>
              </a:rPr>
              <a:t>міжнародних</a:t>
            </a:r>
            <a:r>
              <a:rPr lang="ru-RU" sz="2400" dirty="0">
                <a:latin typeface="Georgia" panose="02040502050405020303" pitchFamily="18" charset="0"/>
                <a:cs typeface="Times New Roman" panose="02020603050405020304" pitchFamily="18" charset="0"/>
              </a:rPr>
              <a:t> документах.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12819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CD3C668-5917-4651-A5C5-8965F558FE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latin typeface="Georgia" panose="02040502050405020303" pitchFamily="18" charset="0"/>
              </a:rPr>
              <a:t>Legal Communication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8DC08A62-13FA-4562-9129-F646498B148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400" b="1" dirty="0" smtClean="0">
                <a:latin typeface="Georgia" panose="02040502050405020303" pitchFamily="18" charset="0"/>
                <a:cs typeface="Times New Roman" panose="02020603050405020304" pitchFamily="18" charset="0"/>
              </a:rPr>
              <a:t>ФОРМИ РОБОТИ: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sz="2400" dirty="0" err="1" smtClean="0">
                <a:latin typeface="Georgia" panose="02040502050405020303" pitchFamily="18" charset="0"/>
                <a:cs typeface="Times New Roman" panose="02020603050405020304" pitchFamily="18" charset="0"/>
              </a:rPr>
              <a:t>Семінари-дискусії</a:t>
            </a:r>
            <a:r>
              <a:rPr lang="ru-RU" sz="2400" dirty="0">
                <a:latin typeface="Georgia" panose="02040502050405020303" pitchFamily="18" charset="0"/>
                <a:cs typeface="Times New Roman" panose="02020603050405020304" pitchFamily="18" charset="0"/>
              </a:rPr>
              <a:t>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sz="2400" dirty="0" err="1">
                <a:latin typeface="Georgia" panose="02040502050405020303" pitchFamily="18" charset="0"/>
                <a:cs typeface="Times New Roman" panose="02020603050405020304" pitchFamily="18" charset="0"/>
              </a:rPr>
              <a:t>Презентації</a:t>
            </a:r>
            <a:r>
              <a:rPr lang="ru-RU" sz="2400" dirty="0">
                <a:latin typeface="Georgia" panose="02040502050405020303" pitchFamily="18" charset="0"/>
                <a:cs typeface="Times New Roman" panose="02020603050405020304" pitchFamily="18" charset="0"/>
              </a:rPr>
              <a:t> та </a:t>
            </a:r>
            <a:r>
              <a:rPr lang="ru-RU" sz="2400" dirty="0" err="1">
                <a:latin typeface="Georgia" panose="02040502050405020303" pitchFamily="18" charset="0"/>
                <a:cs typeface="Times New Roman" panose="02020603050405020304" pitchFamily="18" charset="0"/>
              </a:rPr>
              <a:t>публічні</a:t>
            </a:r>
            <a:r>
              <a:rPr lang="ru-RU" sz="2400" dirty="0">
                <a:latin typeface="Georgia" panose="02040502050405020303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Georgia" panose="02040502050405020303" pitchFamily="18" charset="0"/>
                <a:cs typeface="Times New Roman" panose="02020603050405020304" pitchFamily="18" charset="0"/>
              </a:rPr>
              <a:t>виступи</a:t>
            </a:r>
            <a:r>
              <a:rPr lang="ru-RU" sz="2400" dirty="0">
                <a:latin typeface="Georgia" panose="02040502050405020303" pitchFamily="18" charset="0"/>
                <a:cs typeface="Times New Roman" panose="02020603050405020304" pitchFamily="18" charset="0"/>
              </a:rPr>
              <a:t>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sz="2400" dirty="0">
                <a:latin typeface="Georgia" panose="02040502050405020303" pitchFamily="18" charset="0"/>
                <a:cs typeface="Times New Roman" panose="02020603050405020304" pitchFamily="18" charset="0"/>
              </a:rPr>
              <a:t>Участь у </a:t>
            </a:r>
            <a:r>
              <a:rPr lang="ru-RU" sz="2400" dirty="0" err="1" smtClean="0">
                <a:latin typeface="Georgia" panose="02040502050405020303" pitchFamily="18" charset="0"/>
                <a:cs typeface="Times New Roman" panose="02020603050405020304" pitchFamily="18" charset="0"/>
              </a:rPr>
              <a:t>всеукраїнських</a:t>
            </a:r>
            <a:r>
              <a:rPr lang="ru-RU" sz="2400" dirty="0" smtClean="0">
                <a:latin typeface="Georgia" panose="02040502050405020303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>
                <a:latin typeface="Georgia" panose="02040502050405020303" pitchFamily="18" charset="0"/>
                <a:cs typeface="Times New Roman" panose="02020603050405020304" pitchFamily="18" charset="0"/>
              </a:rPr>
              <a:t>та </a:t>
            </a:r>
            <a:r>
              <a:rPr lang="ru-RU" sz="2400" dirty="0" err="1">
                <a:latin typeface="Georgia" panose="02040502050405020303" pitchFamily="18" charset="0"/>
                <a:cs typeface="Times New Roman" panose="02020603050405020304" pitchFamily="18" charset="0"/>
              </a:rPr>
              <a:t>міжнародних</a:t>
            </a:r>
            <a:r>
              <a:rPr lang="ru-RU" sz="2400" dirty="0">
                <a:latin typeface="Georgia" panose="02040502050405020303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Georgia" panose="02040502050405020303" pitchFamily="18" charset="0"/>
                <a:cs typeface="Times New Roman" panose="02020603050405020304" pitchFamily="18" charset="0"/>
              </a:rPr>
              <a:t>студентських</a:t>
            </a:r>
            <a:r>
              <a:rPr lang="ru-RU" sz="2400" dirty="0">
                <a:latin typeface="Georgia" panose="02040502050405020303" pitchFamily="18" charset="0"/>
                <a:cs typeface="Times New Roman" panose="02020603050405020304" pitchFamily="18" charset="0"/>
              </a:rPr>
              <a:t> заходах.</a:t>
            </a:r>
          </a:p>
          <a:p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9720508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F220276-069F-4FB3-A177-F837A6C7FCF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07066" y="1591408"/>
            <a:ext cx="7795195" cy="1828800"/>
          </a:xfrm>
        </p:spPr>
        <p:txBody>
          <a:bodyPr/>
          <a:lstStyle/>
          <a:p>
            <a:r>
              <a:rPr lang="uk-UA" dirty="0">
                <a:latin typeface="Georgia" panose="02040502050405020303" pitchFamily="18" charset="0"/>
              </a:rPr>
              <a:t>Чому це корисно?</a:t>
            </a:r>
            <a:br>
              <a:rPr lang="uk-UA" dirty="0">
                <a:latin typeface="Georgia" panose="02040502050405020303" pitchFamily="18" charset="0"/>
              </a:rPr>
            </a:br>
            <a:endParaRPr lang="en-US" dirty="0">
              <a:latin typeface="Georgia" panose="02040502050405020303" pitchFamily="18" charset="0"/>
            </a:endParaRPr>
          </a:p>
        </p:txBody>
      </p:sp>
      <p:pic>
        <p:nvPicPr>
          <p:cNvPr id="5" name="Рисунок 2" descr="Герб НАВС 2010">
            <a:extLst>
              <a:ext uri="{FF2B5EF4-FFF2-40B4-BE49-F238E27FC236}">
                <a16:creationId xmlns:a16="http://schemas.microsoft.com/office/drawing/2014/main" xmlns="" id="{A4B86C55-BCE4-448A-A8AD-0D703A274F06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10012" y="402933"/>
            <a:ext cx="1685374" cy="1765666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Content Placeholder 2">
            <a:extLst>
              <a:ext uri="{FF2B5EF4-FFF2-40B4-BE49-F238E27FC236}">
                <a16:creationId xmlns:a16="http://schemas.microsoft.com/office/drawing/2014/main" xmlns="" id="{8DC08A62-13FA-4562-9129-F646498B1483}"/>
              </a:ext>
            </a:extLst>
          </p:cNvPr>
          <p:cNvSpPr txBox="1">
            <a:spLocks/>
          </p:cNvSpPr>
          <p:nvPr/>
        </p:nvSpPr>
        <p:spPr>
          <a:xfrm>
            <a:off x="1248507" y="2602523"/>
            <a:ext cx="8475785" cy="2945423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uk-UA" sz="2400" b="1" dirty="0">
              <a:solidFill>
                <a:schemeClr val="tx1"/>
              </a:solidFill>
              <a:latin typeface="Georgia" panose="02040502050405020303" pitchFamily="18" charset="0"/>
              <a:cs typeface="Times New Roman" panose="02020603050405020304" pitchFamily="18" charset="0"/>
            </a:endParaRPr>
          </a:p>
          <a:p>
            <a:pPr algn="l"/>
            <a:endParaRPr lang="ru-RU" sz="2400" b="1" dirty="0" smtClean="0">
              <a:solidFill>
                <a:schemeClr val="tx1"/>
              </a:solidFill>
              <a:latin typeface="Georgia" panose="02040502050405020303" pitchFamily="18" charset="0"/>
              <a:cs typeface="Times New Roman" panose="02020603050405020304" pitchFamily="18" charset="0"/>
            </a:endParaRPr>
          </a:p>
          <a:p>
            <a:pPr algn="just">
              <a:buFont typeface="Arial" panose="020B0604020202020204" pitchFamily="34" charset="0"/>
              <a:buChar char="•"/>
            </a:pPr>
            <a:r>
              <a:rPr lang="uk-UA" sz="2400" dirty="0" smtClean="0">
                <a:solidFill>
                  <a:schemeClr val="tx1"/>
                </a:solidFill>
                <a:latin typeface="Georgia" panose="02040502050405020303" pitchFamily="18" charset="0"/>
                <a:cs typeface="Times New Roman" panose="02020603050405020304" pitchFamily="18" charset="0"/>
              </a:rPr>
              <a:t> </a:t>
            </a:r>
            <a:r>
              <a:rPr lang="uk-UA" sz="2800" dirty="0" smtClean="0">
                <a:solidFill>
                  <a:schemeClr val="tx1"/>
                </a:solidFill>
                <a:latin typeface="Georgia" panose="02040502050405020303" pitchFamily="18" charset="0"/>
                <a:cs typeface="Times New Roman" panose="02020603050405020304" pitchFamily="18" charset="0"/>
              </a:rPr>
              <a:t>Розширення професійних можливостей.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uk-UA" sz="2800" dirty="0" smtClean="0">
                <a:solidFill>
                  <a:schemeClr val="tx1"/>
                </a:solidFill>
                <a:latin typeface="Georgia" panose="02040502050405020303" pitchFamily="18" charset="0"/>
                <a:cs typeface="Times New Roman" panose="02020603050405020304" pitchFamily="18" charset="0"/>
              </a:rPr>
              <a:t> Розвиток навичок публічних виступів.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uk-UA" sz="2800" dirty="0" smtClean="0">
                <a:solidFill>
                  <a:schemeClr val="tx1"/>
                </a:solidFill>
                <a:latin typeface="Georgia" panose="02040502050405020303" pitchFamily="18" charset="0"/>
                <a:cs typeface="Times New Roman" panose="02020603050405020304" pitchFamily="18" charset="0"/>
              </a:rPr>
              <a:t> Можливість публікації та наукових робіт.</a:t>
            </a:r>
            <a:endParaRPr lang="ru-RU" sz="2800" dirty="0" smtClean="0">
              <a:solidFill>
                <a:schemeClr val="tx1"/>
              </a:solidFill>
              <a:latin typeface="Georgia" panose="02040502050405020303" pitchFamily="18" charset="0"/>
              <a:cs typeface="Times New Roman" panose="02020603050405020304" pitchFamily="18" charset="0"/>
            </a:endParaRPr>
          </a:p>
          <a:p>
            <a:pPr algn="just"/>
            <a:endParaRPr lang="ru-RU" sz="2400" dirty="0" smtClean="0">
              <a:latin typeface="Georgia" panose="02040502050405020303" pitchFamily="18" charset="0"/>
              <a:cs typeface="Times New Roman" panose="02020603050405020304" pitchFamily="18" charset="0"/>
            </a:endParaRPr>
          </a:p>
          <a:p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1908016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3B199FD-13A7-451F-8263-358D14ED24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9776720" cy="1320800"/>
          </a:xfrm>
        </p:spPr>
        <p:txBody>
          <a:bodyPr>
            <a:normAutofit fontScale="90000"/>
          </a:bodyPr>
          <a:lstStyle/>
          <a:p>
            <a:pPr algn="ctr"/>
            <a:r>
              <a:rPr lang="uk-UA" b="1" dirty="0">
                <a:latin typeface="Georgia" panose="02040502050405020303" pitchFamily="18" charset="0"/>
              </a:rPr>
              <a:t>Приєднуйся до наукового гуртка</a:t>
            </a:r>
            <a:br>
              <a:rPr lang="uk-UA" b="1" dirty="0">
                <a:latin typeface="Georgia" panose="02040502050405020303" pitchFamily="18" charset="0"/>
              </a:rPr>
            </a:br>
            <a:r>
              <a:rPr lang="en-US" b="1" dirty="0">
                <a:latin typeface="Georgia" panose="02040502050405020303" pitchFamily="18" charset="0"/>
              </a:rPr>
              <a:t>«</a:t>
            </a:r>
            <a:r>
              <a:rPr lang="en-US" b="1" dirty="0" err="1">
                <a:latin typeface="Georgia" panose="02040502050405020303" pitchFamily="18" charset="0"/>
              </a:rPr>
              <a:t>LawProLingua</a:t>
            </a:r>
            <a:r>
              <a:rPr lang="en-US" b="1" dirty="0">
                <a:latin typeface="Georgia" panose="02040502050405020303" pitchFamily="18" charset="0"/>
              </a:rPr>
              <a:t>: </a:t>
            </a:r>
            <a:r>
              <a:rPr lang="uk-UA" b="1" dirty="0">
                <a:latin typeface="Georgia" panose="02040502050405020303" pitchFamily="18" charset="0"/>
              </a:rPr>
              <a:t>професійна мова права»!!!</a:t>
            </a:r>
            <a:br>
              <a:rPr lang="uk-UA" b="1" dirty="0">
                <a:latin typeface="Georgia" panose="02040502050405020303" pitchFamily="18" charset="0"/>
              </a:rPr>
            </a:br>
            <a:r>
              <a:rPr lang="uk-UA" b="1" dirty="0">
                <a:latin typeface="Georgia" panose="02040502050405020303" pitchFamily="18" charset="0"/>
              </a:rPr>
              <a:t/>
            </a:r>
            <a:br>
              <a:rPr lang="uk-UA" b="1" dirty="0">
                <a:latin typeface="Georgia" panose="02040502050405020303" pitchFamily="18" charset="0"/>
              </a:rPr>
            </a:br>
            <a:endParaRPr lang="en-US" b="1" dirty="0">
              <a:latin typeface="Georgia" panose="02040502050405020303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B4B58949-4502-45FE-A1FB-B41BEBB981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uk-UA" dirty="0">
                <a:latin typeface="Georgia" panose="02040502050405020303" pitchFamily="18" charset="0"/>
              </a:rPr>
              <a:t>Науковий гурток відкритий для</a:t>
            </a:r>
            <a:r>
              <a:rPr lang="ru-RU" dirty="0">
                <a:latin typeface="Georgia" panose="02040502050405020303" pitchFamily="18" charset="0"/>
              </a:rPr>
              <a:t> </a:t>
            </a:r>
            <a:r>
              <a:rPr lang="ru-RU" dirty="0" err="1" smtClean="0">
                <a:latin typeface="Georgia" panose="02040502050405020303" pitchFamily="18" charset="0"/>
              </a:rPr>
              <a:t>здібних</a:t>
            </a:r>
            <a:r>
              <a:rPr lang="ru-RU" dirty="0" smtClean="0">
                <a:latin typeface="Georgia" panose="02040502050405020303" pitchFamily="18" charset="0"/>
              </a:rPr>
              <a:t> </a:t>
            </a:r>
            <a:r>
              <a:rPr lang="ru-RU" dirty="0">
                <a:latin typeface="Georgia" panose="02040502050405020303" pitchFamily="18" charset="0"/>
              </a:rPr>
              <a:t>і </a:t>
            </a:r>
            <a:r>
              <a:rPr lang="ru-RU" dirty="0" err="1">
                <a:latin typeface="Georgia" panose="02040502050405020303" pitchFamily="18" charset="0"/>
              </a:rPr>
              <a:t>талановитих</a:t>
            </a:r>
            <a:r>
              <a:rPr lang="ru-RU" dirty="0">
                <a:latin typeface="Georgia" panose="02040502050405020303" pitchFamily="18" charset="0"/>
              </a:rPr>
              <a:t>, </a:t>
            </a:r>
            <a:r>
              <a:rPr lang="ru-RU" dirty="0" err="1">
                <a:latin typeface="Georgia" panose="02040502050405020303" pitchFamily="18" charset="0"/>
              </a:rPr>
              <a:t>схильних</a:t>
            </a:r>
            <a:r>
              <a:rPr lang="ru-RU" dirty="0">
                <a:latin typeface="Georgia" panose="02040502050405020303" pitchFamily="18" charset="0"/>
              </a:rPr>
              <a:t> до </a:t>
            </a:r>
            <a:r>
              <a:rPr lang="ru-RU" dirty="0" err="1">
                <a:latin typeface="Georgia" panose="02040502050405020303" pitchFamily="18" charset="0"/>
              </a:rPr>
              <a:t>науково-дослідної</a:t>
            </a:r>
            <a:r>
              <a:rPr lang="ru-RU" dirty="0">
                <a:latin typeface="Georgia" panose="02040502050405020303" pitchFamily="18" charset="0"/>
              </a:rPr>
              <a:t> </a:t>
            </a:r>
            <a:r>
              <a:rPr lang="ru-RU" dirty="0" err="1">
                <a:latin typeface="Georgia" panose="02040502050405020303" pitchFamily="18" charset="0"/>
              </a:rPr>
              <a:t>роботи</a:t>
            </a:r>
            <a:r>
              <a:rPr lang="ru-RU" dirty="0">
                <a:latin typeface="Georgia" panose="02040502050405020303" pitchFamily="18" charset="0"/>
              </a:rPr>
              <a:t> </a:t>
            </a:r>
            <a:r>
              <a:rPr lang="ru-RU" dirty="0" err="1">
                <a:latin typeface="Georgia" panose="02040502050405020303" pitchFamily="18" charset="0"/>
              </a:rPr>
              <a:t>здобувачів</a:t>
            </a:r>
            <a:r>
              <a:rPr lang="uk-UA" dirty="0">
                <a:latin typeface="Georgia" panose="02040502050405020303" pitchFamily="18" charset="0"/>
              </a:rPr>
              <a:t>!</a:t>
            </a:r>
          </a:p>
          <a:p>
            <a:r>
              <a:rPr lang="uk-UA" dirty="0">
                <a:latin typeface="Georgia" panose="02040502050405020303" pitchFamily="18" charset="0"/>
              </a:rPr>
              <a:t>Не потрібно мати високий рівень іноземної  – </a:t>
            </a:r>
            <a:r>
              <a:rPr lang="uk-UA" b="1" dirty="0">
                <a:latin typeface="Georgia" panose="02040502050405020303" pitchFamily="18" charset="0"/>
              </a:rPr>
              <a:t>Ми зростаємо РАЗОМ</a:t>
            </a:r>
            <a:r>
              <a:rPr lang="uk-UA" dirty="0">
                <a:latin typeface="Georgia" panose="02040502050405020303" pitchFamily="18" charset="0"/>
              </a:rPr>
              <a:t>!</a:t>
            </a:r>
          </a:p>
          <a:p>
            <a:r>
              <a:rPr lang="uk-UA" dirty="0">
                <a:latin typeface="Georgia" panose="02040502050405020303" pitchFamily="18" charset="0"/>
              </a:rPr>
              <a:t>Участь у студентських наукових конференціях, методичних семінарах.</a:t>
            </a:r>
          </a:p>
          <a:p>
            <a:r>
              <a:rPr lang="uk-UA" dirty="0">
                <a:latin typeface="Georgia" panose="02040502050405020303" pitchFamily="18" charset="0"/>
              </a:rPr>
              <a:t>Зустрічі з іншими учасниками наукового товариства.</a:t>
            </a:r>
          </a:p>
          <a:p>
            <a:pPr marL="0" indent="0">
              <a:buNone/>
            </a:pPr>
            <a:endParaRPr lang="uk-UA" dirty="0"/>
          </a:p>
          <a:p>
            <a:pPr marL="0" indent="0">
              <a:buNone/>
            </a:pPr>
            <a:endParaRPr lang="uk-UA" dirty="0"/>
          </a:p>
          <a:p>
            <a:pPr marL="0" indent="0">
              <a:buNone/>
            </a:pPr>
            <a:endParaRPr lang="uk-UA" dirty="0"/>
          </a:p>
          <a:p>
            <a:pPr marL="0" indent="0">
              <a:buNone/>
            </a:pPr>
            <a:endParaRPr lang="uk-UA" dirty="0"/>
          </a:p>
          <a:p>
            <a:pPr marL="0" indent="0" algn="ctr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Контакти для запису: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viber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/ 067-911-55-67 /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Зубенко Вікторія Олександрівна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             (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каб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409)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1D8FB880-FDB8-4DF2-B7B6-8418A663445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22983" y="3791824"/>
            <a:ext cx="1666089" cy="14089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7010554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168</TotalTime>
  <Words>256</Words>
  <Application>Microsoft Office PowerPoint</Application>
  <PresentationFormat>Широкоэкранный</PresentationFormat>
  <Paragraphs>43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4" baseType="lpstr">
      <vt:lpstr>Arial</vt:lpstr>
      <vt:lpstr>Calibri</vt:lpstr>
      <vt:lpstr>Georgia</vt:lpstr>
      <vt:lpstr>Times New Roman</vt:lpstr>
      <vt:lpstr>Trebuchet MS</vt:lpstr>
      <vt:lpstr>Wingdings 3</vt:lpstr>
      <vt:lpstr>Facet</vt:lpstr>
      <vt:lpstr>НАЦІОНАЛЬНА АКАДЕМІЯ ВНУТРІШНІХ СПРАВ НАВЧАЛЬНО-НАУКОВИЙ ІНСТИТУТ ПРАВА ТА ПСИХОЛОГІЇ Кафедра ділової української та іноземних мов   </vt:lpstr>
      <vt:lpstr>Law Speaks English! </vt:lpstr>
      <vt:lpstr>Debate Club </vt:lpstr>
      <vt:lpstr>Legal English: клуб юристів.</vt:lpstr>
      <vt:lpstr>Legal Communication</vt:lpstr>
      <vt:lpstr>Чому це корисно? </vt:lpstr>
      <vt:lpstr>Приєднуйся до наукового гуртка «LawProLingua: професійна мова права»!!! 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НАЦІОНАЛЬНА АКАДЕМІЯ ВНУТРІШНІХ СПРАВ НАВЧАЛЬНО-НАУКОВИЙ ІНСТИТУТ ПРАВА ТА ПСИХОЛОГІЇ Кафедра ділової української та іноземних мов</dc:title>
  <dc:creator>Zubenko Viktoria</dc:creator>
  <cp:lastModifiedBy>Ираааааааааааааааааа</cp:lastModifiedBy>
  <cp:revision>15</cp:revision>
  <dcterms:created xsi:type="dcterms:W3CDTF">2025-08-14T10:43:09Z</dcterms:created>
  <dcterms:modified xsi:type="dcterms:W3CDTF">2025-09-11T07:34:34Z</dcterms:modified>
</cp:coreProperties>
</file>